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276" r:id="rId3"/>
    <p:sldId id="329" r:id="rId4"/>
    <p:sldId id="391" r:id="rId5"/>
    <p:sldId id="401" r:id="rId6"/>
    <p:sldId id="433" r:id="rId7"/>
    <p:sldId id="434" r:id="rId8"/>
    <p:sldId id="395" r:id="rId9"/>
    <p:sldId id="396" r:id="rId10"/>
    <p:sldId id="402" r:id="rId11"/>
    <p:sldId id="427" r:id="rId12"/>
    <p:sldId id="397" r:id="rId13"/>
    <p:sldId id="398" r:id="rId14"/>
    <p:sldId id="399" r:id="rId15"/>
    <p:sldId id="403" r:id="rId16"/>
    <p:sldId id="404" r:id="rId17"/>
    <p:sldId id="393" r:id="rId18"/>
    <p:sldId id="406" r:id="rId19"/>
    <p:sldId id="407" r:id="rId20"/>
    <p:sldId id="408" r:id="rId21"/>
    <p:sldId id="409" r:id="rId22"/>
    <p:sldId id="411" r:id="rId23"/>
    <p:sldId id="413" r:id="rId24"/>
    <p:sldId id="431" r:id="rId25"/>
    <p:sldId id="432" r:id="rId26"/>
    <p:sldId id="394" r:id="rId27"/>
    <p:sldId id="436" r:id="rId28"/>
    <p:sldId id="435" r:id="rId29"/>
    <p:sldId id="279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5" r:id="rId38"/>
    <p:sldId id="44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0" autoAdjust="0"/>
    <p:restoredTop sz="91222"/>
  </p:normalViewPr>
  <p:slideViewPr>
    <p:cSldViewPr snapToGrid="0" snapToObjects="1" showGuides="1">
      <p:cViewPr varScale="1">
        <p:scale>
          <a:sx n="112" d="100"/>
          <a:sy n="112" d="100"/>
        </p:scale>
        <p:origin x="728" y="192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Warning: need to get away from thinking of this a prediction/response!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Warning: need to get away from thinking of this a prediction/response!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1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474A-9E1D-3E42-B60E-7B8CD382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66DB-909C-FA4B-912B-3E2B33E55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D161-E94B-DC45-BC29-7B259597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D6E61-C2B3-9847-924F-35F9B32E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E1BBA-2C11-E744-BB1E-D505CB78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Methods for Clean Energy Research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756" y="4588566"/>
            <a:ext cx="6689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Unsupervised Learning: Principal components analysis(PCA), clustering, self-organizing map(SOM)</a:t>
            </a:r>
          </a:p>
          <a:p>
            <a:r>
              <a:rPr lang="en-US" dirty="0"/>
              <a:t>March 1, 2020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5F4DB-B8B9-2547-A58E-B9FC6296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0" y="3489325"/>
            <a:ext cx="5562600" cy="3378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 summary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59305" y="1588135"/>
                <a:ext cx="8196210" cy="2115185"/>
              </a:xfrm>
            </p:spPr>
            <p:txBody>
              <a:bodyPr/>
              <a:lstStyle/>
              <a:p>
                <a:r>
                  <a:rPr lang="en-US" dirty="0"/>
                  <a:t>When used for dimensionality reduction you always report the proportion of variance explained (PVE)</a:t>
                </a:r>
              </a:p>
              <a:p>
                <a:pPr lvl="1"/>
                <a:r>
                  <a:rPr lang="en-US" sz="1200" dirty="0"/>
                  <a:t>PVE of the m-</a:t>
                </a:r>
                <a:r>
                  <a:rPr lang="en-US" sz="1200" dirty="0" err="1"/>
                  <a:t>th</a:t>
                </a:r>
                <a:r>
                  <a:rPr lang="en-US" sz="1200" dirty="0"/>
                  <a:t> principal component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𝑽𝒂𝒓𝒊𝒆𝒏𝒄𝒆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𝒑𝒓𝒊𝒏𝒄𝒊𝒑𝒂𝒍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𝒄𝒐𝒎𝒑𝒐𝒏𝒆𝒏𝒕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𝑻𝒐𝒕𝒂𝒍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𝒗𝒂𝒓𝒊𝒆𝒏𝒄𝒆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𝒅𝒂𝒕𝒂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marL="2743200" lvl="6" indent="0">
                  <a:buNone/>
                </a:pPr>
                <a:r>
                  <a:rPr lang="en-US" dirty="0"/>
                  <a:t>    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59305" y="1588135"/>
                <a:ext cx="8196210" cy="2115185"/>
              </a:xfrm>
              <a:blipFill>
                <a:blip r:embed="rId3"/>
                <a:stretch>
                  <a:fillRect l="-1084" t="-2381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05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 analysis results may depend on the scale of X</a:t>
            </a:r>
            <a:r>
              <a:rPr lang="en-US" baseline="-25000" dirty="0"/>
              <a:t>i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The ultimate answer of your PCA analysis is not </a:t>
                </a:r>
                <a:r>
                  <a:rPr lang="en-US" b="0" dirty="0"/>
                  <a:t>scale invariant</a:t>
                </a:r>
                <a:r>
                  <a:rPr lang="en-US" dirty="0"/>
                  <a:t>!   </a:t>
                </a:r>
              </a:p>
              <a:p>
                <a:pPr lvl="1"/>
                <a:r>
                  <a:rPr lang="en-US" dirty="0"/>
                  <a:t>The descriptor with significantly higher variance would dominate</a:t>
                </a:r>
              </a:p>
              <a:p>
                <a:r>
                  <a:rPr lang="en-US" dirty="0">
                    <a:sym typeface="Wingdings"/>
                  </a:rPr>
                  <a:t>We are looking for variables that explain the variance and don’t want the order of magnitude (or choice of units!) to numerically swamp out an important effect</a:t>
                </a:r>
                <a:endParaRPr lang="en-US" dirty="0"/>
              </a:p>
              <a:p>
                <a:r>
                  <a:rPr lang="en-US" dirty="0"/>
                  <a:t>Prior to conducting PCA you should set the variance of each X</a:t>
                </a:r>
                <a:r>
                  <a:rPr lang="en-US" baseline="-25000" dirty="0"/>
                  <a:t>i</a:t>
                </a:r>
                <a:r>
                  <a:rPr lang="en-US" dirty="0"/>
                  <a:t> equal to one: </a:t>
                </a:r>
                <a:r>
                  <a:rPr lang="en-US" b="0" dirty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=</m:t>
                        </m:r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84" t="-12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3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use principal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PCA is usually an “exploratory” method </a:t>
            </a:r>
          </a:p>
          <a:p>
            <a:endParaRPr lang="en-US" dirty="0"/>
          </a:p>
          <a:p>
            <a:r>
              <a:rPr lang="en-US" dirty="0"/>
              <a:t>Sometimes you may do PCA to reduce the dimensionality of your data then apply another clustering or regression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9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implementation and tips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PCA can become expensive to calculate, especially as the data set size grows </a:t>
            </a:r>
          </a:p>
          <a:p>
            <a:pPr lvl="1"/>
            <a:r>
              <a:rPr lang="en-US" dirty="0"/>
              <a:t>As a result there are often many methods to pick from </a:t>
            </a:r>
          </a:p>
          <a:p>
            <a:r>
              <a:rPr lang="en-US" dirty="0"/>
              <a:t>Implementation is easy and many tutorials online, </a:t>
            </a:r>
            <a:r>
              <a:rPr lang="en-US" dirty="0" err="1"/>
              <a:t>sklearn</a:t>
            </a:r>
            <a:r>
              <a:rPr lang="en-US" dirty="0"/>
              <a:t> PCA is well supported</a:t>
            </a:r>
          </a:p>
          <a:p>
            <a:r>
              <a:rPr lang="en-US" dirty="0"/>
              <a:t>Advice</a:t>
            </a:r>
          </a:p>
          <a:p>
            <a:pPr lvl="1"/>
            <a:r>
              <a:rPr lang="en-US" dirty="0"/>
              <a:t>Go slow and use a subset of your data (if you have many points) </a:t>
            </a:r>
          </a:p>
          <a:p>
            <a:pPr lvl="1"/>
            <a:r>
              <a:rPr lang="en-US" dirty="0"/>
              <a:t>Use PCA as a </a:t>
            </a:r>
            <a:r>
              <a:rPr lang="en-US" b="0" dirty="0"/>
              <a:t>guide</a:t>
            </a:r>
            <a:r>
              <a:rPr lang="en-US" dirty="0"/>
              <a:t> and as an </a:t>
            </a:r>
            <a:r>
              <a:rPr lang="en-US" b="0" dirty="0"/>
              <a:t>exploratory tool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Constantly interrogate the results and ask if they make sense! You don’t have “test set error” to fall back on, so you need to use your brain!</a:t>
            </a:r>
          </a:p>
        </p:txBody>
      </p:sp>
    </p:spTree>
    <p:extLst>
      <p:ext uri="{BB962C8B-B14F-4D97-AF65-F5344CB8AC3E}">
        <p14:creationId xmlns:p14="http://schemas.microsoft.com/office/powerpoint/2010/main" val="103259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 questions?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Our other main tool in unsupervised learning is </a:t>
            </a:r>
            <a:r>
              <a:rPr lang="en-US" sz="2000" b="0" dirty="0"/>
              <a:t>clustering</a:t>
            </a:r>
            <a:r>
              <a:rPr lang="en-US" sz="2000" dirty="0"/>
              <a:t> </a:t>
            </a:r>
          </a:p>
          <a:p>
            <a:r>
              <a:rPr lang="en-US" sz="2000" dirty="0"/>
              <a:t>Clustering seeks to partition the data into distinct groups so that the data points within the same group are similar to each other</a:t>
            </a:r>
          </a:p>
          <a:p>
            <a:r>
              <a:rPr lang="en-US" sz="2000" dirty="0"/>
              <a:t>K means clustering</a:t>
            </a:r>
          </a:p>
          <a:p>
            <a:pPr lvl="1"/>
            <a:r>
              <a:rPr lang="en-US" sz="1600" dirty="0"/>
              <a:t>A commonly used and simple  clustering method</a:t>
            </a:r>
          </a:p>
        </p:txBody>
      </p:sp>
    </p:spTree>
    <p:extLst>
      <p:ext uri="{BB962C8B-B14F-4D97-AF65-F5344CB8AC3E}">
        <p14:creationId xmlns:p14="http://schemas.microsoft.com/office/powerpoint/2010/main" val="165165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9D3EB39F-8D7A-4E42-9A1C-CFD9C914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84" y="4669144"/>
            <a:ext cx="4661820" cy="8401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clustering, a simple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209" y="1485265"/>
            <a:ext cx="8196210" cy="4459794"/>
          </a:xfrm>
        </p:spPr>
        <p:txBody>
          <a:bodyPr/>
          <a:lstStyle/>
          <a:p>
            <a:r>
              <a:rPr lang="en-US" dirty="0"/>
              <a:t>Requires, as an input, specification of the final number of clusters you want (</a:t>
            </a:r>
            <a:r>
              <a:rPr lang="en-US" b="0" dirty="0"/>
              <a:t>K</a:t>
            </a:r>
            <a:r>
              <a:rPr lang="en-US" dirty="0"/>
              <a:t>) </a:t>
            </a:r>
          </a:p>
          <a:p>
            <a:r>
              <a:rPr lang="en-US" dirty="0"/>
              <a:t>Rules: </a:t>
            </a:r>
          </a:p>
          <a:p>
            <a:pPr lvl="1"/>
            <a:r>
              <a:rPr lang="en-US" dirty="0"/>
              <a:t>Each observation must be placed in at least one of the clusters</a:t>
            </a:r>
          </a:p>
          <a:p>
            <a:pPr lvl="1"/>
            <a:r>
              <a:rPr lang="en-US" dirty="0"/>
              <a:t>No clusters may overlap, each observation can only be placed in a single cluster </a:t>
            </a:r>
          </a:p>
          <a:p>
            <a:pPr lvl="1"/>
            <a:r>
              <a:rPr lang="en-US" dirty="0"/>
              <a:t>The goal is to minimize the </a:t>
            </a:r>
            <a:r>
              <a:rPr lang="en-US" b="0" dirty="0"/>
              <a:t>variance of observations within each of the clusters (usually defined by squared Euclidean distance)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98D496-54A8-3043-8A96-B5297570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4423410"/>
            <a:ext cx="4916526" cy="22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 for K-means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53" y="1643973"/>
            <a:ext cx="6342928" cy="2986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99" y="5305467"/>
            <a:ext cx="6041957" cy="878191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9516135-BBFC-6940-BD03-FAE631AA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153" y="4630365"/>
            <a:ext cx="4000595" cy="7209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76220-716F-124C-B71B-F1D97B301AB7}"/>
              </a:ext>
            </a:extLst>
          </p:cNvPr>
          <p:cNvSpPr/>
          <p:nvPr/>
        </p:nvSpPr>
        <p:spPr>
          <a:xfrm>
            <a:off x="808624" y="4821835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Goal: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28986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1363507"/>
            <a:ext cx="5621074" cy="54166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 for K-means (e.g., K=3)</a:t>
            </a:r>
          </a:p>
        </p:txBody>
      </p:sp>
    </p:spTree>
    <p:extLst>
      <p:ext uri="{BB962C8B-B14F-4D97-AF65-F5344CB8AC3E}">
        <p14:creationId xmlns:p14="http://schemas.microsoft.com/office/powerpoint/2010/main" val="19631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Importance of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K-means clustering is a stochastic process</a:t>
            </a:r>
          </a:p>
          <a:p>
            <a:pPr lvl="1"/>
            <a:r>
              <a:rPr lang="en-US" dirty="0"/>
              <a:t>Initial random assignment of data to classes</a:t>
            </a:r>
          </a:p>
          <a:p>
            <a:pPr lvl="1"/>
            <a:r>
              <a:rPr lang="en-US" dirty="0"/>
              <a:t>The optimization scheme leads to a </a:t>
            </a:r>
            <a:r>
              <a:rPr lang="en-US" b="0" dirty="0"/>
              <a:t>local optimization </a:t>
            </a:r>
            <a:r>
              <a:rPr lang="en-US" dirty="0"/>
              <a:t>, it is not guaranteed to find the global minimum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Re-seed different initial clusters and repeat optimization of cluster centers / assignments </a:t>
            </a:r>
          </a:p>
          <a:p>
            <a:pPr lvl="1"/>
            <a:r>
              <a:rPr lang="en-US" dirty="0"/>
              <a:t>Monitor the sum of distances (</a:t>
            </a:r>
            <a:r>
              <a:rPr lang="en-US" b="0" dirty="0"/>
              <a:t>each point’s distance from each cluster center</a:t>
            </a:r>
            <a:r>
              <a:rPr lang="en-US" dirty="0"/>
              <a:t>) as your error metric</a:t>
            </a:r>
          </a:p>
          <a:p>
            <a:pPr lvl="1"/>
            <a:r>
              <a:rPr lang="en-US" dirty="0"/>
              <a:t>Choose clustering arrangement with lowest error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Comparison of supervised vs. unsupervised learning</a:t>
            </a:r>
          </a:p>
          <a:p>
            <a:r>
              <a:rPr lang="en-US" dirty="0"/>
              <a:t>Principal components analysis (PCA)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Self-organizing map (SOM)</a:t>
            </a:r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Importance of sampling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7" y="1636971"/>
            <a:ext cx="5205514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 with your clusters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4" y="1736725"/>
            <a:ext cx="8299869" cy="4015497"/>
          </a:xfrm>
        </p:spPr>
        <p:txBody>
          <a:bodyPr/>
          <a:lstStyle/>
          <a:p>
            <a:r>
              <a:rPr lang="en-US" dirty="0"/>
              <a:t>As in PCA, clustering is an </a:t>
            </a:r>
            <a:r>
              <a:rPr lang="en-US" b="0" dirty="0"/>
              <a:t>exploratory</a:t>
            </a:r>
            <a:r>
              <a:rPr lang="en-US" dirty="0"/>
              <a:t> analysis tool</a:t>
            </a:r>
          </a:p>
          <a:p>
            <a:r>
              <a:rPr lang="en-US" dirty="0"/>
              <a:t>If you have clustered your </a:t>
            </a:r>
            <a:r>
              <a:rPr lang="en-US" b="0" dirty="0"/>
              <a:t>observations </a:t>
            </a:r>
            <a:r>
              <a:rPr lang="en-US" dirty="0"/>
              <a:t>(most common): you can interrogate the different clusters to see if they have common features</a:t>
            </a:r>
          </a:p>
          <a:p>
            <a:pPr lvl="1"/>
            <a:r>
              <a:rPr lang="en-US" dirty="0"/>
              <a:t>For observations with many features, you can also cluster the features and look @ common observations</a:t>
            </a:r>
            <a:r>
              <a:rPr lang="zh-CN" altLang="en-US" dirty="0"/>
              <a:t> </a:t>
            </a:r>
            <a:r>
              <a:rPr lang="mr-I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(transpose your X)</a:t>
            </a:r>
            <a:endParaRPr lang="en-US" dirty="0"/>
          </a:p>
          <a:p>
            <a:r>
              <a:rPr lang="en-US" dirty="0"/>
              <a:t>In K-means, you have to choose the number of clusters:  </a:t>
            </a:r>
            <a:r>
              <a:rPr lang="en-US" b="0" dirty="0"/>
              <a:t>you must assess the degree to which this choice makes an impact on your scientific conclusions!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1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Performing K-means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module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sklearn.clustering</a:t>
            </a:r>
            <a:r>
              <a:rPr lang="en-US" dirty="0"/>
              <a:t> can perform K-means and has many variants </a:t>
            </a:r>
          </a:p>
          <a:p>
            <a:r>
              <a:rPr lang="en-US" dirty="0"/>
              <a:t>Take care as with PCA if the size of your data set grows, the computational cost to complete the clustering can become prohibitive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Evaluating K-means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Silhouette analysis</a:t>
            </a:r>
          </a:p>
          <a:p>
            <a:pPr lvl="1"/>
            <a:r>
              <a:rPr lang="en-US" dirty="0"/>
              <a:t>For point </a:t>
            </a:r>
            <a:r>
              <a:rPr lang="en-US" dirty="0" err="1"/>
              <a:t>i</a:t>
            </a:r>
            <a:r>
              <a:rPr lang="en-US" dirty="0"/>
              <a:t> in a cluster</a:t>
            </a:r>
          </a:p>
          <a:p>
            <a:pPr lvl="2"/>
            <a:r>
              <a:rPr lang="en-US" dirty="0"/>
              <a:t>Compute the average distance to other points within the same cluster a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)</a:t>
            </a:r>
          </a:p>
          <a:p>
            <a:pPr lvl="2"/>
            <a:r>
              <a:rPr lang="en-US" dirty="0"/>
              <a:t>Compute the average distance to the points in the next closest neighboring cluster </a:t>
            </a:r>
            <a:r>
              <a:rPr lang="en-US" i="1" dirty="0"/>
              <a:t>b(</a:t>
            </a:r>
            <a:r>
              <a:rPr lang="en-US" i="1" dirty="0" err="1"/>
              <a:t>i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The silhouette for a given point is </a:t>
            </a:r>
            <a:r>
              <a:rPr lang="en-US" i="1" dirty="0"/>
              <a:t>s(</a:t>
            </a:r>
            <a:r>
              <a:rPr lang="en-US" i="1" dirty="0" err="1"/>
              <a:t>i</a:t>
            </a:r>
            <a:r>
              <a:rPr lang="en-US" i="1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19107"/>
            <a:ext cx="4089400" cy="2766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6000" y="6400800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Evaluating K-means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Silhouette analysis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6000" y="6400800"/>
            <a:ext cx="21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57678"/>
            <a:ext cx="6604000" cy="256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3912133"/>
            <a:ext cx="6559550" cy="2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 vs PCA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Simple definition in ISL (p385): </a:t>
            </a:r>
          </a:p>
          <a:p>
            <a:pPr lvl="1"/>
            <a:r>
              <a:rPr lang="en-US" dirty="0"/>
              <a:t>“</a:t>
            </a:r>
            <a:r>
              <a:rPr lang="en-US" b="0" i="1" dirty="0"/>
              <a:t>PCA looks to find a low-dimensional representation of the observations that explain a good fraction of the variance</a:t>
            </a:r>
            <a:r>
              <a:rPr lang="en-US" dirty="0"/>
              <a:t>”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</a:t>
            </a:r>
            <a:r>
              <a:rPr lang="en-US" b="0" dirty="0"/>
              <a:t>Clustering looks to find homogeneous subgroups among the observations</a:t>
            </a:r>
            <a:r>
              <a:rPr lang="en-US" dirty="0"/>
              <a:t>” </a:t>
            </a:r>
          </a:p>
          <a:p>
            <a:pPr lvl="1"/>
            <a:endParaRPr lang="en-US" dirty="0"/>
          </a:p>
          <a:p>
            <a:r>
              <a:rPr lang="en-US" dirty="0"/>
              <a:t>Unsupervised learning, especially use of results, can be a bit of an art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In some cases, it might be appropriate to look at both approaches</a:t>
            </a:r>
          </a:p>
        </p:txBody>
      </p:sp>
    </p:spTree>
    <p:extLst>
      <p:ext uri="{BB962C8B-B14F-4D97-AF65-F5344CB8AC3E}">
        <p14:creationId xmlns:p14="http://schemas.microsoft.com/office/powerpoint/2010/main" val="1557104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 questions?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71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724CE-BE4B-F046-9B2E-5C80B94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Self-organizing map (SOM)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B99B-8F00-BD44-802C-ECC5437894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unsupervised learning method: Interpret and visualize the data, not predict</a:t>
            </a:r>
          </a:p>
          <a:p>
            <a:r>
              <a:rPr lang="en-US" dirty="0"/>
              <a:t>Produce a low-dimensional (typically two-dimensional), discretized representation of the input space of the training samples</a:t>
            </a:r>
          </a:p>
          <a:p>
            <a:endParaRPr lang="en-CN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4E72D4-3959-AC4B-90DB-BE7A38DD2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" b="1"/>
          <a:stretch/>
        </p:blipFill>
        <p:spPr>
          <a:xfrm>
            <a:off x="941060" y="3760470"/>
            <a:ext cx="763270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0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hoto, different, light, red&#10;&#10;Description automatically generated">
            <a:extLst>
              <a:ext uri="{FF2B5EF4-FFF2-40B4-BE49-F238E27FC236}">
                <a16:creationId xmlns:a16="http://schemas.microsoft.com/office/drawing/2014/main" id="{F5A8A883-D538-014A-9FC9-65D9B71D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81" y="2341426"/>
            <a:ext cx="6051132" cy="358128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DDECDE-777C-4148-BE43-FE2F9D027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defTabSz="685800">
              <a:spcBef>
                <a:spcPts val="0"/>
              </a:spcBef>
              <a:buNone/>
            </a:pPr>
            <a:endParaRPr lang="en-US" sz="1350" dirty="0"/>
          </a:p>
          <a:p>
            <a:pPr defTabSz="685800">
              <a:spcBef>
                <a:spcPts val="0"/>
              </a:spcBef>
              <a:buFont typeface="+mj-lt"/>
              <a:buAutoNum type="arabicPeriod"/>
            </a:pPr>
            <a:endParaRPr lang="en-US" sz="1350" dirty="0"/>
          </a:p>
          <a:p>
            <a:pPr defTabSz="685800">
              <a:spcBef>
                <a:spcPts val="0"/>
              </a:spcBef>
              <a:buFont typeface="+mj-lt"/>
              <a:buAutoNum type="arabicPeriod"/>
            </a:pP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67588"/>
            <a:ext cx="8472243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How it works: the training process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E7470980-107B-8B43-9F5A-D9E86B19A209}"/>
              </a:ext>
            </a:extLst>
          </p:cNvPr>
          <p:cNvSpPr txBox="1">
            <a:spLocks/>
          </p:cNvSpPr>
          <p:nvPr/>
        </p:nvSpPr>
        <p:spPr>
          <a:xfrm>
            <a:off x="6172200" y="1595616"/>
            <a:ext cx="2160952" cy="97059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/>
              <a:t>(b)(c) Drag each nodes to approach the points in </a:t>
            </a:r>
            <a:r>
              <a:rPr lang="en-US" sz="1900" dirty="0"/>
              <a:t>training</a:t>
            </a:r>
            <a:r>
              <a:rPr lang="en-US" sz="1700" dirty="0"/>
              <a:t> dataset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160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1F52013-9574-BA41-8673-0D8884988DF7}"/>
              </a:ext>
            </a:extLst>
          </p:cNvPr>
          <p:cNvSpPr txBox="1">
            <a:spLocks/>
          </p:cNvSpPr>
          <p:nvPr/>
        </p:nvSpPr>
        <p:spPr>
          <a:xfrm>
            <a:off x="4034257" y="5845922"/>
            <a:ext cx="3388264" cy="7380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(d). Each nodes get close enough to the training data points. </a:t>
            </a:r>
            <a:endParaRPr lang="en-US" sz="110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110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46FE0-C240-9241-9B24-AA90848DFA86}"/>
              </a:ext>
            </a:extLst>
          </p:cNvPr>
          <p:cNvSpPr/>
          <p:nvPr/>
        </p:nvSpPr>
        <p:spPr>
          <a:xfrm>
            <a:off x="1783080" y="5821080"/>
            <a:ext cx="2629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(e) Flatten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11A27-A098-7845-8FAF-B95B8209E5A0}"/>
              </a:ext>
            </a:extLst>
          </p:cNvPr>
          <p:cNvSpPr/>
          <p:nvPr/>
        </p:nvSpPr>
        <p:spPr>
          <a:xfrm>
            <a:off x="270581" y="1552668"/>
            <a:ext cx="5261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>
              <a:spcBef>
                <a:spcPts val="0"/>
              </a:spcBef>
              <a:buAutoNum type="alphaLcParenBoth"/>
            </a:pPr>
            <a:r>
              <a:rPr lang="en-US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mesh:</a:t>
            </a:r>
            <a:r>
              <a:rPr lang="en-US" dirty="0"/>
              <a:t> a set of nodes (black dots) with initial coordinates in N-dimensional space spanned by training data points(red dots)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88575-4C41-504C-8ECA-E362E37F0456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72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2B798-BF68-B241-AEB4-A14905C0C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Algorithm: how the nodes are updated in each iteration of training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0960-16B0-7143-9E03-1E7A06449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09" y="1504266"/>
            <a:ext cx="8196210" cy="4015497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CN" sz="1800" dirty="0"/>
              <a:t>A data point is chosen. </a:t>
            </a:r>
            <a:r>
              <a:rPr lang="en-CN" sz="1800" b="0" dirty="0"/>
              <a:t>Point 7 is chosen as shown below</a:t>
            </a:r>
          </a:p>
          <a:p>
            <a:pPr marL="457200" indent="-457200">
              <a:buFont typeface="+mj-lt"/>
              <a:buAutoNum type="arabicParenR"/>
            </a:pPr>
            <a:r>
              <a:rPr lang="en-CN" sz="1800" dirty="0"/>
              <a:t>Find the closest node to the chosen point in terms of the Euclidean distance in the multi-dimensional space. The node is called ‘Best matching unit’ (BMU) to the chosen training data point.</a:t>
            </a:r>
          </a:p>
          <a:p>
            <a:pPr marL="457200" indent="-457200">
              <a:buFont typeface="+mj-lt"/>
              <a:buAutoNum type="arabicParenR"/>
            </a:pPr>
            <a:r>
              <a:rPr lang="en-CN" sz="1800" dirty="0"/>
              <a:t>Find the neighbors of the BMU within a given neignborhood radius. Note that the radius refers to the distance on the 2D topology of the mesh. </a:t>
            </a:r>
          </a:p>
          <a:p>
            <a:pPr marL="457200" indent="-457200">
              <a:buFont typeface="+mj-lt"/>
              <a:buAutoNum type="arabicParenR"/>
            </a:pPr>
            <a:r>
              <a:rPr lang="en-CN" sz="1800" dirty="0"/>
              <a:t>Repeat 2)-4) to identify all the BMU and neighbors of the BMU</a:t>
            </a:r>
          </a:p>
          <a:p>
            <a:pPr marL="457200" indent="-457200">
              <a:buFont typeface="+mj-lt"/>
              <a:buAutoNum type="arabicParenR"/>
            </a:pPr>
            <a:r>
              <a:rPr lang="en-CN" sz="1800" dirty="0"/>
              <a:t>Update the coordinates the BMU and its neighbors in a way that makes them closer to the</a:t>
            </a:r>
            <a:r>
              <a:rPr lang="en-US" sz="1800" dirty="0" err="1"/>
              <a:t>ir</a:t>
            </a:r>
            <a:r>
              <a:rPr lang="en-CN" sz="1800" dirty="0"/>
              <a:t> matching training data point. </a:t>
            </a:r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3D561FDD-6366-1346-AEFA-E84A1B6090E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50719" y="4272966"/>
            <a:ext cx="4253742" cy="2493593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1A40AB-9FF3-2A42-979F-BB37E3FEADC1}"/>
              </a:ext>
            </a:extLst>
          </p:cNvPr>
          <p:cNvSpPr/>
          <p:nvPr/>
        </p:nvSpPr>
        <p:spPr>
          <a:xfrm>
            <a:off x="5851269" y="5353734"/>
            <a:ext cx="3292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13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189"/>
          <a:stretch/>
        </p:blipFill>
        <p:spPr>
          <a:xfrm>
            <a:off x="6515100" y="4309975"/>
            <a:ext cx="2583180" cy="26104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Consider the X1/X2 data below. Imagine the scenario in which we did not know in advance the response Y (</a:t>
            </a:r>
            <a:r>
              <a:rPr lang="en-US" b="0" dirty="0"/>
              <a:t>the color of the circle or class</a:t>
            </a:r>
            <a:r>
              <a:rPr lang="en-US" dirty="0"/>
              <a:t>) </a:t>
            </a:r>
          </a:p>
          <a:p>
            <a:r>
              <a:rPr lang="en-US" dirty="0"/>
              <a:t>Main goal: </a:t>
            </a:r>
          </a:p>
          <a:p>
            <a:pPr lvl="1"/>
            <a:r>
              <a:rPr lang="en-US" dirty="0"/>
              <a:t>Use a large set of features (X) [</a:t>
            </a:r>
            <a:r>
              <a:rPr lang="en-US" b="0" dirty="0"/>
              <a:t>there are no longer any responses, Y!</a:t>
            </a:r>
            <a:r>
              <a:rPr lang="en-US" dirty="0"/>
              <a:t>] and determine how the data may be grouped together </a:t>
            </a:r>
          </a:p>
          <a:p>
            <a:r>
              <a:rPr lang="en-US" dirty="0"/>
              <a:t>Central challenge in unsupervised learning:</a:t>
            </a:r>
          </a:p>
          <a:p>
            <a:pPr lvl="1"/>
            <a:r>
              <a:rPr lang="en-US" dirty="0"/>
              <a:t>How to validate the data? </a:t>
            </a:r>
          </a:p>
          <a:p>
            <a:pPr lvl="1"/>
            <a:r>
              <a:rPr lang="en-US" dirty="0"/>
              <a:t>Or... Is there any “answer” ? </a:t>
            </a:r>
          </a:p>
        </p:txBody>
      </p:sp>
    </p:spTree>
    <p:extLst>
      <p:ext uri="{BB962C8B-B14F-4D97-AF65-F5344CB8AC3E}">
        <p14:creationId xmlns:p14="http://schemas.microsoft.com/office/powerpoint/2010/main" val="211643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48C95-9005-864B-956F-50A298485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Evaluate the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A2AE2-F2C0-A74B-AE3D-379B06609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Quantifying the error of the approximation:</a:t>
            </a:r>
          </a:p>
          <a:p>
            <a:pPr>
              <a:lnSpc>
                <a:spcPct val="110000"/>
              </a:lnSpc>
            </a:pPr>
            <a:r>
              <a:rPr lang="en-US" dirty="0"/>
              <a:t>The quantization error: average distance between each training data vector and its BMU.</a:t>
            </a:r>
          </a:p>
          <a:p>
            <a:pPr>
              <a:lnSpc>
                <a:spcPct val="110000"/>
              </a:lnSpc>
            </a:pPr>
            <a:r>
              <a:rPr lang="en-US" dirty="0"/>
              <a:t>The topographic error: the proportion of all training data vectors for which first and second BMUs are not adjacent nodes.</a:t>
            </a:r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2E6FD-D6EB-7244-8EC2-667CA93FF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83" y="4613470"/>
            <a:ext cx="5160809" cy="1393419"/>
          </a:xfrm>
          <a:prstGeom prst="rect">
            <a:avLst/>
          </a:prstGeom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7E33A-6D79-3041-A392-85F9312200F7}"/>
              </a:ext>
            </a:extLst>
          </p:cNvPr>
          <p:cNvSpPr txBox="1"/>
          <p:nvPr/>
        </p:nvSpPr>
        <p:spPr>
          <a:xfrm>
            <a:off x="5577840" y="6261556"/>
            <a:ext cx="214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(from wikipedia)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869DF-2E2C-8247-8B9D-A04388E6B99D}"/>
              </a:ext>
            </a:extLst>
          </p:cNvPr>
          <p:cNvSpPr/>
          <p:nvPr/>
        </p:nvSpPr>
        <p:spPr>
          <a:xfrm>
            <a:off x="341998" y="6271046"/>
            <a:ext cx="36833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(https://</a:t>
            </a:r>
            <a:r>
              <a:rPr lang="en-US" sz="1050" dirty="0" err="1"/>
              <a:t>github.com</a:t>
            </a:r>
            <a:r>
              <a:rPr lang="en-US" sz="1050" dirty="0"/>
              <a:t>/</a:t>
            </a:r>
            <a:r>
              <a:rPr lang="en-US" sz="1050" dirty="0" err="1"/>
              <a:t>sevamoo</a:t>
            </a:r>
            <a:r>
              <a:rPr lang="en-US" sz="1050" dirty="0"/>
              <a:t>/SOMPY/blob/master/</a:t>
            </a:r>
            <a:r>
              <a:rPr lang="en-US" sz="1050" dirty="0" err="1"/>
              <a:t>sompy</a:t>
            </a:r>
            <a:r>
              <a:rPr lang="en-US" sz="1050" dirty="0"/>
              <a:t>/examples/</a:t>
            </a:r>
            <a:r>
              <a:rPr lang="en-US" sz="1050" dirty="0" err="1"/>
              <a:t>california_housing_rectangular_grid.ipynb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3520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C7D88-8AE1-5647-B160-046B798E0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the self-organizing map(SOM)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DAD9-07ED-B643-949E-DABC1ED3EA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U-matrix map: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5979E0E-2DCE-2D4D-82B1-1FE2C137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96" y="2197613"/>
            <a:ext cx="5673408" cy="3772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71878-67E2-6741-99A6-88D6519D2E7A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681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C7D88-8AE1-5647-B160-046B798E0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the self-organizing map(SOM)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DAD9-07ED-B643-949E-DABC1ED3EA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Perform K-clustering on the map: </a:t>
            </a:r>
          </a:p>
        </p:txBody>
      </p:sp>
      <p:pic>
        <p:nvPicPr>
          <p:cNvPr id="5" name="image9.png">
            <a:extLst>
              <a:ext uri="{FF2B5EF4-FFF2-40B4-BE49-F238E27FC236}">
                <a16:creationId xmlns:a16="http://schemas.microsoft.com/office/drawing/2014/main" id="{397A2638-C6AC-D244-B6ED-232A24E8D90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5846" y="2442821"/>
            <a:ext cx="8892308" cy="2679785"/>
          </a:xfrm>
          <a:prstGeom prst="rect">
            <a:avLst/>
          </a:prstGeom>
          <a:ln/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5E8429-51B4-6445-98DB-C1489C8E1E82}"/>
              </a:ext>
            </a:extLst>
          </p:cNvPr>
          <p:cNvSpPr/>
          <p:nvPr/>
        </p:nvSpPr>
        <p:spPr>
          <a:xfrm rot="5400000">
            <a:off x="3363277" y="3131630"/>
            <a:ext cx="342900" cy="44519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AE906-94CE-E440-82D8-C5F93265EEE0}"/>
              </a:ext>
            </a:extLst>
          </p:cNvPr>
          <p:cNvSpPr txBox="1"/>
          <p:nvPr/>
        </p:nvSpPr>
        <p:spPr>
          <a:xfrm>
            <a:off x="925830" y="5679131"/>
            <a:ext cx="569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Training K-clustering based on the coordinates of the nodes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7BBA0-1584-DF4F-8D0E-9D9DB8AE4FEC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5206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4A44A-F75D-014F-B44E-267768F30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the self-organizing map(SOM)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34533-D77F-6749-9E4F-E73C7849C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Heatmaps</a:t>
            </a:r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E87B73F2-CF22-5349-82E3-8DB5D9F9417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41725" y="2255057"/>
            <a:ext cx="7106269" cy="3622821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8D2F6A-E05B-8947-86F4-8AF45870C4E4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56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A63DC3-92E2-3547-8072-638498335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SOM visualization of Materials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612DF-237A-3E41-9E39-763BE0D15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6" y="1736725"/>
            <a:ext cx="2472514" cy="4015497"/>
          </a:xfrm>
        </p:spPr>
        <p:txBody>
          <a:bodyPr/>
          <a:lstStyle/>
          <a:p>
            <a:r>
              <a:rPr lang="en-CN" sz="1600" dirty="0"/>
              <a:t>Train SOM with a materials dataset containing ~400 materials with their  21 properties. </a:t>
            </a:r>
          </a:p>
          <a:p>
            <a:pPr>
              <a:buClr>
                <a:srgbClr val="FABE5C"/>
              </a:buClr>
            </a:pPr>
            <a:r>
              <a:rPr lang="en-US" sz="1600" dirty="0"/>
              <a:t>Colored each point by its category</a:t>
            </a:r>
          </a:p>
          <a:p>
            <a:pPr>
              <a:buClr>
                <a:srgbClr val="FABE5C"/>
              </a:buClr>
            </a:pPr>
            <a:r>
              <a:rPr lang="en-US" sz="1600" dirty="0"/>
              <a:t>The label/color of each points can indicate qualitative/categorical property of material</a:t>
            </a:r>
          </a:p>
          <a:p>
            <a:endParaRPr lang="en-CN" sz="1600" dirty="0"/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FA3613E8-F6B3-0946-BD7A-6AE86D0775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1407" y="1544326"/>
            <a:ext cx="5941542" cy="4207896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CCEFE0-2640-CD4B-B94D-4DCF1AB3DBD8}"/>
              </a:ext>
            </a:extLst>
          </p:cNvPr>
          <p:cNvSpPr/>
          <p:nvPr/>
        </p:nvSpPr>
        <p:spPr>
          <a:xfrm>
            <a:off x="40046" y="6224880"/>
            <a:ext cx="3548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100" dirty="0"/>
              <a:t>Data is from Granta data base (https://grantadesign.com)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6E364-80C7-D34F-9246-15622F5DCB6D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035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A63DC3-92E2-3547-8072-638498335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SOM visualization of Materials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CEFE0-2640-CD4B-B94D-4DCF1AB3DBD8}"/>
              </a:ext>
            </a:extLst>
          </p:cNvPr>
          <p:cNvSpPr/>
          <p:nvPr/>
        </p:nvSpPr>
        <p:spPr>
          <a:xfrm>
            <a:off x="40046" y="6224880"/>
            <a:ext cx="3548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100" dirty="0"/>
              <a:t>Data is from Granta data base (https://grantadesign.com)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6E364-80C7-D34F-9246-15622F5DCB6D}"/>
              </a:ext>
            </a:extLst>
          </p:cNvPr>
          <p:cNvSpPr/>
          <p:nvPr/>
        </p:nvSpPr>
        <p:spPr>
          <a:xfrm>
            <a:off x="40047" y="648866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J. Qian et al. (2019).  </a:t>
            </a:r>
            <a:r>
              <a:rPr lang="en-US" sz="8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Introducing Self-Organized Maps (SOM) as a Visualization Tool for Materials Research and Education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Results in Materials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(October), 100020.</a:t>
            </a:r>
            <a:r>
              <a:rPr lang="en-CN" sz="8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D85682-6356-2D47-9445-2D1D4398B8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Heatmap: </a:t>
            </a:r>
            <a:r>
              <a:rPr lang="en-CN" sz="2000" b="0" dirty="0"/>
              <a:t>mapping the distribution of the materials properties on SOM </a:t>
            </a:r>
            <a:endParaRPr lang="en-CN" b="0" dirty="0"/>
          </a:p>
        </p:txBody>
      </p:sp>
      <p:pic>
        <p:nvPicPr>
          <p:cNvPr id="9" name="image20.png">
            <a:extLst>
              <a:ext uri="{FF2B5EF4-FFF2-40B4-BE49-F238E27FC236}">
                <a16:creationId xmlns:a16="http://schemas.microsoft.com/office/drawing/2014/main" id="{68976D80-43A8-0445-AEAA-1341E4F0C866}"/>
              </a:ext>
            </a:extLst>
          </p:cNvPr>
          <p:cNvPicPr/>
          <p:nvPr/>
        </p:nvPicPr>
        <p:blipFill rotWithShape="1">
          <a:blip r:embed="rId2"/>
          <a:srcRect t="59829" r="17504" b="18817"/>
          <a:stretch/>
        </p:blipFill>
        <p:spPr>
          <a:xfrm>
            <a:off x="527015" y="2347894"/>
            <a:ext cx="8460790" cy="1878317"/>
          </a:xfrm>
          <a:prstGeom prst="rect">
            <a:avLst/>
          </a:prstGeom>
          <a:ln/>
        </p:spPr>
      </p:pic>
      <p:pic>
        <p:nvPicPr>
          <p:cNvPr id="10" name="image10.png">
            <a:extLst>
              <a:ext uri="{FF2B5EF4-FFF2-40B4-BE49-F238E27FC236}">
                <a16:creationId xmlns:a16="http://schemas.microsoft.com/office/drawing/2014/main" id="{6B40DFEE-A188-1342-811C-C2D78B7B1A08}"/>
              </a:ext>
            </a:extLst>
          </p:cNvPr>
          <p:cNvPicPr/>
          <p:nvPr/>
        </p:nvPicPr>
        <p:blipFill rotWithShape="1">
          <a:blip r:embed="rId3"/>
          <a:srcRect r="44982"/>
          <a:stretch/>
        </p:blipFill>
        <p:spPr>
          <a:xfrm>
            <a:off x="4757410" y="4475816"/>
            <a:ext cx="2317937" cy="214783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3044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C9BA4-E23B-7244-8DDA-0D6AC6F467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SOM question?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FB12-CD5D-E34C-8A4B-C1804615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69790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93110-84C4-754D-81BB-301887EDA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2012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concepts in unsupervised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290142" cy="40154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reduced dimensional representation of data that sub-describes most of the variance: </a:t>
            </a:r>
            <a:r>
              <a:rPr lang="en-US" b="0" dirty="0"/>
              <a:t>principal components analysis (PCA)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similar sub-groups of data within our total data set:  </a:t>
            </a:r>
            <a:r>
              <a:rPr lang="en-US" b="0" dirty="0"/>
              <a:t>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1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Components Analysis(PCA)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23105" y="1691005"/>
                <a:ext cx="8252400" cy="4015497"/>
              </a:xfrm>
            </p:spPr>
            <p:txBody>
              <a:bodyPr/>
              <a:lstStyle/>
              <a:p>
                <a:r>
                  <a:rPr lang="en-US" dirty="0"/>
                  <a:t>Principal component in a simple case: </a:t>
                </a:r>
              </a:p>
              <a:p>
                <a:pPr lvl="1"/>
                <a:r>
                  <a:rPr lang="en-US" sz="1800" dirty="0"/>
                  <a:t>Suppose we have two descriptors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/>
                  <a:t> which are related somehow</a:t>
                </a:r>
              </a:p>
              <a:p>
                <a:pPr lvl="1"/>
                <a:r>
                  <a:rPr lang="en-US" sz="1800" dirty="0"/>
                  <a:t>Want to use one new variable to capture the most of information</a:t>
                </a:r>
              </a:p>
              <a:p>
                <a:pPr lvl="1"/>
                <a:r>
                  <a:rPr lang="en-US" sz="18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dirty="0"/>
                  <a:t>Find the coefficients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maximize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mr-I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If we are successful, then the coefficients tell us something interesting about how the variables are related</a:t>
                </a:r>
                <a:r>
                  <a:rPr lang="mr-IN" sz="1800" dirty="0"/>
                  <a:t>…</a:t>
                </a:r>
                <a:endParaRPr lang="en-US" sz="18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23105" y="1691005"/>
                <a:ext cx="8252400" cy="4015497"/>
              </a:xfrm>
              <a:blipFill>
                <a:blip r:embed="rId3"/>
                <a:stretch>
                  <a:fillRect l="-922" t="-12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70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33C572-FAF7-5548-8A3B-7A76175F0A74}"/>
              </a:ext>
            </a:extLst>
          </p:cNvPr>
          <p:cNvSpPr/>
          <p:nvPr/>
        </p:nvSpPr>
        <p:spPr>
          <a:xfrm>
            <a:off x="822960" y="1530985"/>
            <a:ext cx="6606540" cy="173799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Components Analysis(PCA)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14009" y="1506280"/>
                <a:ext cx="7260725" cy="1664979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914400" lvl="2" indent="0">
                  <a:buNone/>
                </a:pPr>
                <a:r>
                  <a:rPr lang="en-US" dirty="0"/>
                  <a:t>maximize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mr-IN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14009" y="1506280"/>
                <a:ext cx="7260725" cy="1664979"/>
              </a:xfrm>
              <a:blipFill>
                <a:blip r:embed="rId3"/>
                <a:stretch>
                  <a:fillRect t="-4545" b="-393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88" y="3502016"/>
            <a:ext cx="4243422" cy="2402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9728"/>
          <a:stretch/>
        </p:blipFill>
        <p:spPr>
          <a:xfrm>
            <a:off x="614009" y="4703382"/>
            <a:ext cx="4037249" cy="39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9" y="64886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Eq</a:t>
            </a:r>
            <a:r>
              <a:rPr lang="en-US" dirty="0"/>
              <a:t> 6.19 / Fig 6.14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009" y="3410747"/>
            <a:ext cx="444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  <a:r>
              <a:rPr lang="en-US" dirty="0"/>
              <a:t> Ad spending and Population of 100 cities</a:t>
            </a:r>
          </a:p>
          <a:p>
            <a:r>
              <a:rPr lang="en-US" dirty="0"/>
              <a:t>The direction of first</a:t>
            </a:r>
            <a:r>
              <a:rPr lang="en-US" b="1" dirty="0"/>
              <a:t> </a:t>
            </a:r>
            <a:r>
              <a:rPr lang="en-US" dirty="0"/>
              <a:t>principal</a:t>
            </a:r>
            <a:r>
              <a:rPr lang="en-US" b="1" dirty="0"/>
              <a:t> </a:t>
            </a:r>
            <a:r>
              <a:rPr lang="en-US" dirty="0"/>
              <a:t>component is shown by the green solid line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22960" y="5100767"/>
                <a:ext cx="3010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=0.839 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=0.544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5100767"/>
                <a:ext cx="301095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1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 definitions and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sz="2000" dirty="0"/>
              <a:t>The first principal component (</a:t>
            </a:r>
            <a:r>
              <a:rPr lang="en-US" sz="2000" i="1" dirty="0">
                <a:latin typeface="times new roman" charset="0"/>
              </a:rPr>
              <a:t>Z</a:t>
            </a:r>
            <a:r>
              <a:rPr lang="en-US" sz="2000" i="1" baseline="-25000" dirty="0">
                <a:latin typeface="times new roman" charset="0"/>
              </a:rPr>
              <a:t>1</a:t>
            </a:r>
            <a:r>
              <a:rPr lang="en-US" sz="2000" dirty="0"/>
              <a:t>) is determined by solving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coefficients </a:t>
            </a:r>
            <a:r>
              <a:rPr lang="en-US" sz="2000" i="1" dirty="0">
                <a:latin typeface="symbol" charset="2"/>
              </a:rPr>
              <a:t>f</a:t>
            </a:r>
            <a:r>
              <a:rPr lang="en-US" sz="2000" dirty="0"/>
              <a:t> are known as </a:t>
            </a:r>
            <a:r>
              <a:rPr lang="en-US" sz="2000" b="0" dirty="0"/>
              <a:t>loadings </a:t>
            </a:r>
            <a:r>
              <a:rPr lang="en-US" sz="2000" dirty="0"/>
              <a:t>for each of the descriptors </a:t>
            </a:r>
          </a:p>
          <a:p>
            <a:r>
              <a:rPr lang="en-US" sz="2000" dirty="0"/>
              <a:t>The first principal component direction of the data is that along which the observations vary the most.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62" y="2070170"/>
            <a:ext cx="6057676" cy="93195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204C584-3D0E-3A4E-BC27-61A653B2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62" y="4226934"/>
            <a:ext cx="3742253" cy="26361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E676C-E36B-3D4A-8B06-7E0548279250}"/>
              </a:ext>
            </a:extLst>
          </p:cNvPr>
          <p:cNvSpPr/>
          <p:nvPr/>
        </p:nvSpPr>
        <p:spPr>
          <a:xfrm>
            <a:off x="1014950" y="492157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Example: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D43D5-373E-604D-9FE9-72A2FFA51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728"/>
          <a:stretch/>
        </p:blipFill>
        <p:spPr>
          <a:xfrm>
            <a:off x="979949" y="5290907"/>
            <a:ext cx="4037249" cy="396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4E2BF-0EB4-144C-98D5-96732BC8E9AF}"/>
                  </a:ext>
                </a:extLst>
              </p:cNvPr>
              <p:cNvSpPr/>
              <p:nvPr/>
            </p:nvSpPr>
            <p:spPr>
              <a:xfrm>
                <a:off x="1076013" y="5693238"/>
                <a:ext cx="3010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=0.839 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=0.544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4E2BF-0EB4-144C-98D5-96732BC8E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13" y="5693238"/>
                <a:ext cx="301095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4437326-86ED-D741-B478-A37657D12DE5}"/>
              </a:ext>
            </a:extLst>
          </p:cNvPr>
          <p:cNvSpPr txBox="1"/>
          <p:nvPr/>
        </p:nvSpPr>
        <p:spPr>
          <a:xfrm>
            <a:off x="87549" y="6488668"/>
            <a:ext cx="185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 6.19 / Fig 6.15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0D4E25-877A-A84A-BBD8-5641B3AEA463}"/>
                  </a:ext>
                </a:extLst>
              </p:cNvPr>
              <p:cNvSpPr txBox="1"/>
              <p:nvPr/>
            </p:nvSpPr>
            <p:spPr>
              <a:xfrm>
                <a:off x="5946290" y="2847554"/>
                <a:ext cx="22642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/>
                  <a:t>(Data is usually centered: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CN" sz="12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0D4E25-877A-A84A-BBD8-5641B3AEA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90" y="2847554"/>
                <a:ext cx="226421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76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principal component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22425"/>
            <a:ext cx="8196210" cy="4015497"/>
          </a:xfrm>
        </p:spPr>
        <p:txBody>
          <a:bodyPr/>
          <a:lstStyle/>
          <a:p>
            <a:r>
              <a:rPr lang="en-US" sz="2000" dirty="0"/>
              <a:t>But what if there are other variables that help describe the variance in our observables? </a:t>
            </a:r>
          </a:p>
          <a:p>
            <a:r>
              <a:rPr lang="en-US" sz="2000" dirty="0"/>
              <a:t>The 2</a:t>
            </a:r>
            <a:r>
              <a:rPr lang="en-US" sz="2000" baseline="30000" dirty="0"/>
              <a:t>nd</a:t>
            </a:r>
            <a:r>
              <a:rPr lang="en-US" sz="2000" dirty="0"/>
              <a:t> PC (</a:t>
            </a:r>
            <a:r>
              <a:rPr lang="en-US" sz="2000" i="1" dirty="0">
                <a:latin typeface="times new roman" charset="0"/>
              </a:rPr>
              <a:t>Z</a:t>
            </a:r>
            <a:r>
              <a:rPr lang="en-US" sz="2000" i="1" baseline="-25000" dirty="0">
                <a:latin typeface="times new roman" charset="0"/>
              </a:rPr>
              <a:t>2</a:t>
            </a:r>
            <a:r>
              <a:rPr lang="en-US" sz="2000" dirty="0"/>
              <a:t>) is the linear combination of </a:t>
            </a:r>
            <a:r>
              <a:rPr lang="en-US" sz="2000" dirty="0">
                <a:latin typeface="symbol" charset="2"/>
              </a:rPr>
              <a:t>f</a:t>
            </a:r>
            <a:r>
              <a:rPr lang="en-US" sz="1800" baseline="-25000" dirty="0">
                <a:latin typeface="open sans" charset="0"/>
              </a:rPr>
              <a:t>j2</a:t>
            </a:r>
            <a:r>
              <a:rPr lang="en-US" sz="2000" dirty="0"/>
              <a:t>X</a:t>
            </a:r>
            <a:r>
              <a:rPr lang="en-US" sz="2000" baseline="-25000" dirty="0"/>
              <a:t>j</a:t>
            </a:r>
            <a:r>
              <a:rPr lang="en-US" sz="2000" dirty="0"/>
              <a:t> that has maximum variance: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Additional constraint: </a:t>
            </a:r>
            <a:r>
              <a:rPr lang="en-US" sz="2000" i="1" dirty="0">
                <a:latin typeface="times new roman" charset="0"/>
              </a:rPr>
              <a:t>Z</a:t>
            </a:r>
            <a:r>
              <a:rPr lang="en-US" sz="2000" i="1" baseline="-25000" dirty="0">
                <a:latin typeface="times new roman" charset="0"/>
              </a:rPr>
              <a:t>2 </a:t>
            </a:r>
            <a:r>
              <a:rPr lang="en-US" sz="2000" b="0" dirty="0"/>
              <a:t>must be orthogonal, or totally uncorrelated to </a:t>
            </a:r>
            <a:r>
              <a:rPr lang="en-US" sz="2000" b="0" i="1" dirty="0">
                <a:latin typeface="times new roman" charset="0"/>
              </a:rPr>
              <a:t>Z</a:t>
            </a:r>
            <a:r>
              <a:rPr lang="en-US" sz="2000" b="0" i="1" baseline="-25000" dirty="0">
                <a:latin typeface="times new roman" charset="0"/>
              </a:rPr>
              <a:t>1 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73" y="3061062"/>
            <a:ext cx="6869430" cy="55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C13BD-2C5A-6246-A2B3-970318D6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48" y="4106618"/>
            <a:ext cx="4480922" cy="2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solve PCA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805305"/>
            <a:ext cx="8196210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many principal components, they are usually determined through eigen decomposition of the covariance matrix of X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EF593-03A0-454C-ABB3-E8949E02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57" y="1585028"/>
            <a:ext cx="6695062" cy="10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97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30852</TotalTime>
  <Words>1897</Words>
  <Application>Microsoft Macintosh PowerPoint</Application>
  <PresentationFormat>On-screen Show (4:3)</PresentationFormat>
  <Paragraphs>188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Encode Sans Normal Black</vt:lpstr>
      <vt:lpstr>open sans</vt:lpstr>
      <vt:lpstr>open sans</vt:lpstr>
      <vt:lpstr>Open Sans Light</vt:lpstr>
      <vt:lpstr>Uni Sans Regular</vt:lpstr>
      <vt:lpstr>Arial</vt:lpstr>
      <vt:lpstr>Calibri</vt:lpstr>
      <vt:lpstr>Cambria</vt:lpstr>
      <vt:lpstr>Cambria Math</vt:lpstr>
      <vt:lpstr>Courier</vt:lpstr>
      <vt:lpstr>Lucida Grande</vt:lpstr>
      <vt:lpstr>symbol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works: the training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Jimin Qian</cp:lastModifiedBy>
  <cp:revision>588</cp:revision>
  <cp:lastPrinted>2017-02-22T22:41:10Z</cp:lastPrinted>
  <dcterms:created xsi:type="dcterms:W3CDTF">2014-10-14T00:51:43Z</dcterms:created>
  <dcterms:modified xsi:type="dcterms:W3CDTF">2020-03-02T18:33:44Z</dcterms:modified>
</cp:coreProperties>
</file>